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22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8A13B-BDCA-4DC2-A636-511F5001E189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796AF-B0EA-4C44-8F12-511EFDEA4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923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8A13B-BDCA-4DC2-A636-511F5001E189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796AF-B0EA-4C44-8F12-511EFDEA4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311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8A13B-BDCA-4DC2-A636-511F5001E189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796AF-B0EA-4C44-8F12-511EFDEA4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779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8A13B-BDCA-4DC2-A636-511F5001E189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796AF-B0EA-4C44-8F12-511EFDEA468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40620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8A13B-BDCA-4DC2-A636-511F5001E189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796AF-B0EA-4C44-8F12-511EFDEA4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531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8A13B-BDCA-4DC2-A636-511F5001E189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796AF-B0EA-4C44-8F12-511EFDEA4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867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8A13B-BDCA-4DC2-A636-511F5001E189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796AF-B0EA-4C44-8F12-511EFDEA4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3137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8A13B-BDCA-4DC2-A636-511F5001E189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796AF-B0EA-4C44-8F12-511EFDEA4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8372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8A13B-BDCA-4DC2-A636-511F5001E189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796AF-B0EA-4C44-8F12-511EFDEA4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530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8A13B-BDCA-4DC2-A636-511F5001E189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796AF-B0EA-4C44-8F12-511EFDEA4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887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8A13B-BDCA-4DC2-A636-511F5001E189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796AF-B0EA-4C44-8F12-511EFDEA4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20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8A13B-BDCA-4DC2-A636-511F5001E189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796AF-B0EA-4C44-8F12-511EFDEA4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253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8A13B-BDCA-4DC2-A636-511F5001E189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796AF-B0EA-4C44-8F12-511EFDEA4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53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8A13B-BDCA-4DC2-A636-511F5001E189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796AF-B0EA-4C44-8F12-511EFDEA4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55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8A13B-BDCA-4DC2-A636-511F5001E189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796AF-B0EA-4C44-8F12-511EFDEA4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859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8A13B-BDCA-4DC2-A636-511F5001E189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796AF-B0EA-4C44-8F12-511EFDEA4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598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8A13B-BDCA-4DC2-A636-511F5001E189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796AF-B0EA-4C44-8F12-511EFDEA4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370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FA8A13B-BDCA-4DC2-A636-511F5001E189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796AF-B0EA-4C44-8F12-511EFDEA4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4050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9070" y="2297616"/>
            <a:ext cx="8946541" cy="1437257"/>
          </a:xfrm>
        </p:spPr>
        <p:txBody>
          <a:bodyPr>
            <a:normAutofit/>
          </a:bodyPr>
          <a:lstStyle/>
          <a:p>
            <a:pPr algn="ctr"/>
            <a:r>
              <a:rPr lang="fa-IR" sz="5400" dirty="0" smtClean="0"/>
              <a:t>به نام خداوند بخشنده ی مهربان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2188117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24023" y="0"/>
            <a:ext cx="8787685" cy="1256160"/>
          </a:xfrm>
        </p:spPr>
        <p:txBody>
          <a:bodyPr/>
          <a:lstStyle/>
          <a:p>
            <a:pPr rtl="1"/>
            <a:r>
              <a:rPr lang="fa-IR" dirty="0" smtClean="0">
                <a:cs typeface="B Mitra" panose="00000400000000000000" pitchFamily="2" charset="-78"/>
              </a:rPr>
              <a:t>سواد رابطه و ازدواج</a:t>
            </a:r>
            <a:endParaRPr lang="en-US" dirty="0">
              <a:cs typeface="B Mitra" panose="00000400000000000000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425781"/>
            <a:ext cx="44894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کارگاه سواد رابطه و ازدواج </a:t>
            </a:r>
          </a:p>
          <a:p>
            <a:r>
              <a:rPr lang="fa-IR" dirty="0" smtClean="0"/>
              <a:t>ارائه دهنده : راحیل شمسایی کارشناسی ارشد روانشناسی بالینی زوج درمانگر </a:t>
            </a:r>
          </a:p>
          <a:p>
            <a:r>
              <a:rPr lang="en-US" dirty="0" smtClean="0"/>
              <a:t>www.instagram.com/@rahilshamsaei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35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sz="5400" dirty="0" smtClean="0">
                <a:cs typeface="B Mitra" panose="00000400000000000000" pitchFamily="2" charset="-78"/>
              </a:rPr>
              <a:t>ضرورت آموزش پیش از ازدواج</a:t>
            </a:r>
            <a:endParaRPr lang="en-US" sz="5400" dirty="0">
              <a:cs typeface="B Mitra" panose="00000400000000000000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421" y="2279561"/>
            <a:ext cx="5956576" cy="4249852"/>
          </a:xfrm>
        </p:spPr>
      </p:pic>
    </p:spTree>
    <p:extLst>
      <p:ext uri="{BB962C8B-B14F-4D97-AF65-F5344CB8AC3E}">
        <p14:creationId xmlns:p14="http://schemas.microsoft.com/office/powerpoint/2010/main" val="3833876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613" y="1389656"/>
            <a:ext cx="10191460" cy="5262282"/>
          </a:xfrm>
        </p:spPr>
        <p:txBody>
          <a:bodyPr>
            <a:normAutofit/>
          </a:bodyPr>
          <a:lstStyle/>
          <a:p>
            <a:pPr algn="r" rtl="1"/>
            <a:r>
              <a:rPr lang="fa-IR" sz="3200" dirty="0" smtClean="0">
                <a:cs typeface="B Mitra" panose="00000400000000000000" pitchFamily="2" charset="-78"/>
              </a:rPr>
              <a:t>ما در انتخاب خانواده ای که در آن متولد شدیم، سهمی نداشتیم اما می توانیم خانواده خود را درست انتخاب کنیم.</a:t>
            </a:r>
          </a:p>
          <a:p>
            <a:pPr marL="0" indent="0" algn="r" rtl="1">
              <a:buNone/>
            </a:pPr>
            <a:r>
              <a:rPr lang="fa-IR" sz="3200" dirty="0" smtClean="0">
                <a:cs typeface="B Mitra" panose="00000400000000000000" pitchFamily="2" charset="-78"/>
              </a:rPr>
              <a:t>خشت اول چون نهد معمار کج</a:t>
            </a:r>
          </a:p>
          <a:p>
            <a:pPr marL="0" indent="0" algn="r" rtl="1">
              <a:buNone/>
            </a:pPr>
            <a:r>
              <a:rPr lang="fa-IR" sz="3200" dirty="0" smtClean="0">
                <a:cs typeface="B Mitra" panose="00000400000000000000" pitchFamily="2" charset="-78"/>
              </a:rPr>
              <a:t>تا ثریا می رود دیوار کج</a:t>
            </a:r>
          </a:p>
          <a:p>
            <a:pPr marL="0" indent="0" algn="r" rtl="1">
              <a:buNone/>
            </a:pPr>
            <a:r>
              <a:rPr lang="fa-IR" sz="3200" dirty="0" smtClean="0">
                <a:cs typeface="B Mitra" panose="00000400000000000000" pitchFamily="2" charset="-78"/>
              </a:rPr>
              <a:t>  ازدواج در زمره پیچیده ترین روابط انسانی است.</a:t>
            </a:r>
          </a:p>
          <a:p>
            <a:pPr marL="0" indent="0" algn="r" rtl="1">
              <a:buNone/>
            </a:pPr>
            <a:r>
              <a:rPr lang="fa-IR" sz="3200" dirty="0" smtClean="0">
                <a:cs typeface="B Mitra" panose="00000400000000000000" pitchFamily="2" charset="-78"/>
              </a:rPr>
              <a:t>ازدواج نیاز به مهارت دارد مثل رانندگی یا یادگرفتن یک مهارت جدید یا...</a:t>
            </a:r>
          </a:p>
          <a:p>
            <a:pPr marL="0" indent="0" algn="r" rtl="1">
              <a:buNone/>
            </a:pPr>
            <a:r>
              <a:rPr lang="fa-IR" sz="3200" dirty="0" smtClean="0">
                <a:cs typeface="B Mitra" panose="00000400000000000000" pitchFamily="2" charset="-78"/>
              </a:rPr>
              <a:t> </a:t>
            </a:r>
            <a:endParaRPr lang="en-US" sz="3200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05883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Mitra" panose="00000400000000000000" pitchFamily="2" charset="-78"/>
              </a:rPr>
              <a:t>مهارت اول</a:t>
            </a:r>
            <a:br>
              <a:rPr lang="fa-IR" dirty="0" smtClean="0">
                <a:cs typeface="B Mitra" panose="00000400000000000000" pitchFamily="2" charset="-78"/>
              </a:rPr>
            </a:br>
            <a:r>
              <a:rPr lang="fa-IR" dirty="0" smtClean="0">
                <a:cs typeface="B Mitra" panose="00000400000000000000" pitchFamily="2" charset="-78"/>
              </a:rPr>
              <a:t>شناخت خود</a:t>
            </a:r>
            <a:endParaRPr lang="en-US" dirty="0">
              <a:cs typeface="B Mitr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 rtl="1"/>
            <a:r>
              <a:rPr lang="fa-IR" dirty="0" smtClean="0">
                <a:cs typeface="B Mitra" panose="00000400000000000000" pitchFamily="2" charset="-78"/>
              </a:rPr>
              <a:t>شناخت احساسات و عواطف خود</a:t>
            </a:r>
          </a:p>
          <a:p>
            <a:pPr algn="r" rtl="1"/>
            <a:r>
              <a:rPr lang="fa-IR" dirty="0" smtClean="0">
                <a:cs typeface="B Mitra" panose="00000400000000000000" pitchFamily="2" charset="-78"/>
              </a:rPr>
              <a:t>انواع احساس</a:t>
            </a:r>
          </a:p>
          <a:p>
            <a:pPr marL="0" indent="0" algn="r" rtl="1">
              <a:buNone/>
            </a:pPr>
            <a:r>
              <a:rPr lang="fa-IR" dirty="0" smtClean="0">
                <a:cs typeface="B Mitra" panose="00000400000000000000" pitchFamily="2" charset="-78"/>
              </a:rPr>
              <a:t>* آرامش               * تردید               * خوشحالی               * شادی               * گرما</a:t>
            </a:r>
          </a:p>
          <a:p>
            <a:pPr marL="0" indent="0" algn="r" rtl="1">
              <a:buNone/>
            </a:pPr>
            <a:r>
              <a:rPr lang="fa-IR" dirty="0" smtClean="0">
                <a:cs typeface="B Mitra" panose="00000400000000000000" pitchFamily="2" charset="-78"/>
              </a:rPr>
              <a:t>* اشتیاق               * ترس               * خشنودی                * شعف                * گیجی</a:t>
            </a:r>
          </a:p>
          <a:p>
            <a:pPr marL="0" indent="0" algn="r" rtl="1">
              <a:buNone/>
            </a:pPr>
            <a:r>
              <a:rPr lang="fa-IR" dirty="0" smtClean="0">
                <a:cs typeface="B Mitra" panose="00000400000000000000" pitchFamily="2" charset="-78"/>
              </a:rPr>
              <a:t>* اضطراب             * تعجب             * درد                       * عصبانیت            * لذت</a:t>
            </a:r>
          </a:p>
          <a:p>
            <a:pPr marL="0" indent="0" algn="r" rtl="1">
              <a:buNone/>
            </a:pPr>
            <a:r>
              <a:rPr lang="fa-IR" dirty="0" smtClean="0">
                <a:cs typeface="B Mitra" panose="00000400000000000000" pitchFamily="2" charset="-78"/>
              </a:rPr>
              <a:t>* امیدواری            * تنفر                * دلگرمی                  * غبطه                * مباهات</a:t>
            </a:r>
          </a:p>
          <a:p>
            <a:pPr marL="0" indent="0" algn="r" rtl="1">
              <a:buNone/>
            </a:pPr>
            <a:r>
              <a:rPr lang="fa-IR" dirty="0" smtClean="0">
                <a:cs typeface="B Mitra" panose="00000400000000000000" pitchFamily="2" charset="-78"/>
              </a:rPr>
              <a:t>* بی تابی             * تنهایی             * راحتی                    * غمگینی             * ناامیدی</a:t>
            </a:r>
          </a:p>
          <a:p>
            <a:pPr marL="0" indent="0" algn="r" rtl="1">
              <a:buNone/>
            </a:pPr>
            <a:r>
              <a:rPr lang="fa-IR" dirty="0" smtClean="0">
                <a:cs typeface="B Mitra" panose="00000400000000000000" pitchFamily="2" charset="-78"/>
              </a:rPr>
              <a:t>* بی حوصلگی       * حسادت           * رضایت                   * کلافگی             * نارضایتی</a:t>
            </a:r>
          </a:p>
          <a:p>
            <a:pPr marL="0" indent="0" algn="r" rtl="1">
              <a:buNone/>
            </a:pPr>
            <a:r>
              <a:rPr lang="fa-IR" dirty="0" smtClean="0">
                <a:cs typeface="B Mitra" panose="00000400000000000000" pitchFamily="2" charset="-78"/>
              </a:rPr>
              <a:t>* پریشانی            * خجالت            * رنجش                   * کنجکاوی           * نگرانی</a:t>
            </a:r>
          </a:p>
          <a:p>
            <a:pPr marL="0" indent="0" algn="r" rtl="1">
              <a:buNone/>
            </a:pPr>
            <a:r>
              <a:rPr lang="fa-IR" dirty="0" smtClean="0">
                <a:cs typeface="B Mitra" panose="00000400000000000000" pitchFamily="2" charset="-78"/>
              </a:rPr>
              <a:t>* تاسف              * خستگی            * سبکی                    * گرسنگی            * هیجان</a:t>
            </a:r>
            <a:endParaRPr lang="en-US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4663520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8186" y="772732"/>
            <a:ext cx="1084401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800" dirty="0" smtClean="0">
                <a:cs typeface="B Mitra" panose="00000400000000000000" pitchFamily="2" charset="-78"/>
              </a:rPr>
              <a:t>مرحله بعد</a:t>
            </a:r>
          </a:p>
          <a:p>
            <a:pPr algn="ctr" rtl="1"/>
            <a:r>
              <a:rPr lang="fa-IR" sz="2800" dirty="0" smtClean="0">
                <a:cs typeface="B Mitra" panose="00000400000000000000" pitchFamily="2" charset="-78"/>
              </a:rPr>
              <a:t>آشنایی</a:t>
            </a: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fa-IR" sz="2800" dirty="0" smtClean="0">
                <a:cs typeface="B Mitra" panose="00000400000000000000" pitchFamily="2" charset="-78"/>
              </a:rPr>
              <a:t>جذابیت</a:t>
            </a:r>
          </a:p>
          <a:p>
            <a:pPr algn="r" rtl="1"/>
            <a:r>
              <a:rPr lang="fa-IR" sz="2800" dirty="0" smtClean="0">
                <a:cs typeface="B Mitra" panose="00000400000000000000" pitchFamily="2" charset="-78"/>
              </a:rPr>
              <a:t>اولین عنصر محرک برای آشنایی جذابیت فرد است</a:t>
            </a:r>
          </a:p>
          <a:p>
            <a:pPr algn="r" rtl="1"/>
            <a:r>
              <a:rPr lang="fa-IR" sz="2800" dirty="0" smtClean="0">
                <a:cs typeface="B Mitra" panose="00000400000000000000" pitchFamily="2" charset="-78"/>
              </a:rPr>
              <a:t>جذابیت ظاهری و شخصیتی</a:t>
            </a:r>
          </a:p>
          <a:p>
            <a:pPr marL="457200" indent="-457200" algn="r">
              <a:buFont typeface="Arial" panose="020B0604020202020204" pitchFamily="34" charset="0"/>
              <a:buChar char="•"/>
            </a:pPr>
            <a:endParaRPr lang="fa-IR" sz="2800" dirty="0" smtClean="0">
              <a:cs typeface="B Mitra" panose="000004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00" y="2666570"/>
            <a:ext cx="6033215" cy="3619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875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571098" y="540912"/>
            <a:ext cx="10865342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800" dirty="0" smtClean="0">
                <a:cs typeface="B Mitra" panose="00000400000000000000" pitchFamily="2" charset="-78"/>
              </a:rPr>
              <a:t>نظریه های آشنایی</a:t>
            </a:r>
          </a:p>
          <a:p>
            <a:pPr algn="r" rtl="1"/>
            <a:endParaRPr lang="fa-IR" sz="2800" dirty="0">
              <a:cs typeface="B Mitra" panose="00000400000000000000" pitchFamily="2" charset="-78"/>
            </a:endParaRP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fa-IR" sz="2800" dirty="0" smtClean="0">
                <a:cs typeface="B Mitra" panose="00000400000000000000" pitchFamily="2" charset="-78"/>
              </a:rPr>
              <a:t>نظریه همسان گزینی</a:t>
            </a: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fa-IR" sz="2800" dirty="0" smtClean="0">
                <a:cs typeface="B Mitra" panose="00000400000000000000" pitchFamily="2" charset="-78"/>
              </a:rPr>
              <a:t>نظریه ناهمسان گزینی</a:t>
            </a: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fa-IR" sz="2800" dirty="0" smtClean="0">
                <a:cs typeface="B Mitra" panose="00000400000000000000" pitchFamily="2" charset="-78"/>
              </a:rPr>
              <a:t>نظریه صافی</a:t>
            </a:r>
          </a:p>
          <a:p>
            <a:pPr algn="ctr" rtl="1"/>
            <a:r>
              <a:rPr lang="fa-IR" sz="2800" dirty="0">
                <a:cs typeface="B Mitra" panose="00000400000000000000" pitchFamily="2" charset="-78"/>
              </a:rPr>
              <a:t>  </a:t>
            </a:r>
            <a:r>
              <a:rPr lang="fa-IR" sz="2800" dirty="0" smtClean="0">
                <a:cs typeface="B Mitra" panose="00000400000000000000" pitchFamily="2" charset="-78"/>
              </a:rPr>
              <a:t> هر فرد مناسبی</a:t>
            </a:r>
          </a:p>
          <a:p>
            <a:pPr algn="ctr" rtl="1"/>
            <a:r>
              <a:rPr lang="fa-IR" sz="2800" dirty="0">
                <a:cs typeface="B Mitra" panose="00000400000000000000" pitchFamily="2" charset="-78"/>
              </a:rPr>
              <a:t> </a:t>
            </a:r>
            <a:r>
              <a:rPr lang="fa-IR" sz="2800" dirty="0" smtClean="0">
                <a:cs typeface="B Mitra" panose="00000400000000000000" pitchFamily="2" charset="-78"/>
              </a:rPr>
              <a:t> صافی آشنایان</a:t>
            </a:r>
          </a:p>
          <a:p>
            <a:pPr algn="ctr" rtl="1"/>
            <a:r>
              <a:rPr lang="fa-IR" sz="2800" dirty="0" smtClean="0">
                <a:cs typeface="B Mitra" panose="00000400000000000000" pitchFamily="2" charset="-78"/>
              </a:rPr>
              <a:t>افراد مناسبی که می شناسید</a:t>
            </a:r>
          </a:p>
          <a:p>
            <a:pPr algn="ctr" rtl="1"/>
            <a:r>
              <a:rPr lang="fa-IR" sz="2800" dirty="0" smtClean="0">
                <a:cs typeface="B Mitra" panose="00000400000000000000" pitchFamily="2" charset="-78"/>
              </a:rPr>
              <a:t>صافی پیشینه اجتماعی همانند</a:t>
            </a:r>
          </a:p>
          <a:p>
            <a:pPr algn="ctr" rtl="1"/>
            <a:r>
              <a:rPr lang="fa-IR" sz="2800" dirty="0" smtClean="0">
                <a:cs typeface="B Mitra" panose="00000400000000000000" pitchFamily="2" charset="-78"/>
              </a:rPr>
              <a:t>صافی جذابیت</a:t>
            </a:r>
          </a:p>
          <a:p>
            <a:pPr algn="ctr" rtl="1"/>
            <a:r>
              <a:rPr lang="fa-IR" sz="2800" dirty="0" smtClean="0">
                <a:cs typeface="B Mitra" panose="00000400000000000000" pitchFamily="2" charset="-78"/>
              </a:rPr>
              <a:t>افراد جذاب</a:t>
            </a:r>
          </a:p>
          <a:p>
            <a:pPr algn="ctr" rtl="1"/>
            <a:r>
              <a:rPr lang="fa-IR" sz="2800" dirty="0" smtClean="0">
                <a:cs typeface="B Mitra" panose="00000400000000000000" pitchFamily="2" charset="-78"/>
              </a:rPr>
              <a:t>صافی همسانی و هماهنگی</a:t>
            </a:r>
          </a:p>
          <a:p>
            <a:pPr algn="ctr" rtl="1"/>
            <a:r>
              <a:rPr lang="fa-IR" sz="2800" dirty="0" smtClean="0">
                <a:cs typeface="B Mitra" panose="00000400000000000000" pitchFamily="2" charset="-78"/>
              </a:rPr>
              <a:t>شخصیت های هماهنگ</a:t>
            </a:r>
          </a:p>
          <a:p>
            <a:pPr algn="ctr" rtl="1"/>
            <a:r>
              <a:rPr lang="fa-IR" sz="2800" dirty="0" smtClean="0">
                <a:cs typeface="B Mitra" panose="00000400000000000000" pitchFamily="2" charset="-78"/>
              </a:rPr>
              <a:t>صافی سنجش</a:t>
            </a:r>
          </a:p>
          <a:p>
            <a:pPr algn="ctr" rtl="1"/>
            <a:r>
              <a:rPr lang="fa-IR" sz="2800" dirty="0" smtClean="0">
                <a:cs typeface="B Mitra" panose="00000400000000000000" pitchFamily="2" charset="-78"/>
              </a:rPr>
              <a:t>تعهد متقابل</a:t>
            </a:r>
          </a:p>
          <a:p>
            <a:pPr algn="ctr" rtl="1"/>
            <a:endParaRPr lang="fa-IR" sz="2800" dirty="0">
              <a:cs typeface="B Mitra" panose="00000400000000000000" pitchFamily="2" charset="-78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6735652" y="2717442"/>
            <a:ext cx="3193959" cy="415343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086377" y="2717442"/>
            <a:ext cx="3116688" cy="415343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09225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2732" y="579549"/>
            <a:ext cx="959476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800" dirty="0" smtClean="0">
                <a:cs typeface="B Mitra" panose="00000400000000000000" pitchFamily="2" charset="-78"/>
              </a:rPr>
              <a:t>ده اشتباه در فرایند آشنایی</a:t>
            </a:r>
          </a:p>
          <a:p>
            <a:pPr algn="r" rtl="1"/>
            <a:r>
              <a:rPr lang="fa-IR" sz="2800" dirty="0" smtClean="0">
                <a:cs typeface="B Mitra" panose="00000400000000000000" pitchFamily="2" charset="-78"/>
              </a:rPr>
              <a:t>1- سوالات کافی نمی پرسیم</a:t>
            </a:r>
          </a:p>
          <a:p>
            <a:pPr algn="r" rtl="1"/>
            <a:r>
              <a:rPr lang="fa-IR" sz="2800" dirty="0" smtClean="0">
                <a:cs typeface="B Mitra" panose="00000400000000000000" pitchFamily="2" charset="-78"/>
              </a:rPr>
              <a:t>2- نشانه های هشدار دهنده مشکلات بالقوه را نادیده می گیریم.</a:t>
            </a:r>
          </a:p>
          <a:p>
            <a:pPr algn="r" rtl="1"/>
            <a:r>
              <a:rPr lang="fa-IR" sz="2800" dirty="0" smtClean="0">
                <a:cs typeface="B Mitra" panose="00000400000000000000" pitchFamily="2" charset="-78"/>
              </a:rPr>
              <a:t>3- عجولانه و زودهنگام، سازش می کنیم</a:t>
            </a:r>
          </a:p>
          <a:p>
            <a:pPr algn="r" rtl="1"/>
            <a:r>
              <a:rPr lang="fa-IR" sz="2800" dirty="0" smtClean="0">
                <a:cs typeface="B Mitra" panose="00000400000000000000" pitchFamily="2" charset="-78"/>
              </a:rPr>
              <a:t>4- تسلیم نیاز جنسی می شویم.</a:t>
            </a:r>
          </a:p>
          <a:p>
            <a:pPr algn="r" rtl="1"/>
            <a:r>
              <a:rPr lang="fa-IR" sz="2800" dirty="0" smtClean="0">
                <a:cs typeface="B Mitra" panose="00000400000000000000" pitchFamily="2" charset="-78"/>
              </a:rPr>
              <a:t>5- تسلیم زرق و برق های مادی و ظاهری می شویم.</a:t>
            </a:r>
          </a:p>
          <a:p>
            <a:pPr algn="r" rtl="1"/>
            <a:r>
              <a:rPr lang="fa-IR" sz="2800" dirty="0" smtClean="0">
                <a:cs typeface="B Mitra" panose="00000400000000000000" pitchFamily="2" charset="-78"/>
              </a:rPr>
              <a:t>6- «تعهد» را مقدم بر «تفاهم» می دانیم.</a:t>
            </a:r>
          </a:p>
          <a:p>
            <a:pPr algn="r" rtl="1"/>
            <a:r>
              <a:rPr lang="fa-IR" sz="2800" dirty="0" smtClean="0">
                <a:cs typeface="B Mitra" panose="00000400000000000000" pitchFamily="2" charset="-78"/>
              </a:rPr>
              <a:t>7- تردید های خود را نادیده می گیریم.</a:t>
            </a:r>
          </a:p>
          <a:p>
            <a:pPr algn="r" rtl="1"/>
            <a:r>
              <a:rPr lang="fa-IR" sz="2800" dirty="0" smtClean="0">
                <a:cs typeface="B Mitra" panose="00000400000000000000" pitchFamily="2" charset="-78"/>
              </a:rPr>
              <a:t>8- «تفاهم» را بر «علاقه و محبت» مقدم می دانیم.</a:t>
            </a:r>
          </a:p>
          <a:p>
            <a:pPr algn="r" rtl="1"/>
            <a:r>
              <a:rPr lang="fa-IR" sz="2800" dirty="0" smtClean="0">
                <a:cs typeface="B Mitra" panose="00000400000000000000" pitchFamily="2" charset="-78"/>
              </a:rPr>
              <a:t>9- باور به این که او را تغییر خواهیم داد.</a:t>
            </a:r>
          </a:p>
          <a:p>
            <a:pPr algn="r" rtl="1"/>
            <a:r>
              <a:rPr lang="fa-IR" sz="2800" dirty="0" smtClean="0">
                <a:cs typeface="B Mitra" panose="00000400000000000000" pitchFamily="2" charset="-78"/>
              </a:rPr>
              <a:t>10- باور به اینکه پس از ازدواج مشکلات کم می شود.</a:t>
            </a:r>
            <a:endParaRPr lang="en-US" sz="2800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168923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52293" y="2292439"/>
            <a:ext cx="62462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4000" dirty="0" smtClean="0">
                <a:cs typeface="B Mitra" panose="00000400000000000000" pitchFamily="2" charset="-78"/>
              </a:rPr>
              <a:t>به پایان آمد این دفتر </a:t>
            </a:r>
          </a:p>
          <a:p>
            <a:pPr algn="ctr" rtl="1"/>
            <a:r>
              <a:rPr lang="fa-IR" sz="4000" dirty="0" smtClean="0">
                <a:cs typeface="B Mitra" panose="00000400000000000000" pitchFamily="2" charset="-78"/>
              </a:rPr>
              <a:t>حکایت همچنان باقی است</a:t>
            </a:r>
            <a:endParaRPr lang="en-US" sz="4000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4155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554</TotalTime>
  <Words>361</Words>
  <Application>Microsoft Office PowerPoint</Application>
  <PresentationFormat>Widescreen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B Mitra</vt:lpstr>
      <vt:lpstr>Century Gothic</vt:lpstr>
      <vt:lpstr>Times New Roman</vt:lpstr>
      <vt:lpstr>Wingdings 3</vt:lpstr>
      <vt:lpstr>Ion</vt:lpstr>
      <vt:lpstr>PowerPoint Presentation</vt:lpstr>
      <vt:lpstr>سواد رابطه و ازدواج</vt:lpstr>
      <vt:lpstr>ضرورت آموزش پیش از ازدواج</vt:lpstr>
      <vt:lpstr>PowerPoint Presentation</vt:lpstr>
      <vt:lpstr>مهارت اول شناخت خود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سواد رابطه و ازدواج</dc:title>
  <dc:creator>alfa</dc:creator>
  <cp:lastModifiedBy>کاکاوند, شهرزاد</cp:lastModifiedBy>
  <cp:revision>24</cp:revision>
  <dcterms:created xsi:type="dcterms:W3CDTF">2021-12-12T21:58:37Z</dcterms:created>
  <dcterms:modified xsi:type="dcterms:W3CDTF">2021-12-14T10:32:50Z</dcterms:modified>
</cp:coreProperties>
</file>